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4"/>
  </p:notesMasterIdLst>
  <p:sldIdLst>
    <p:sldId id="256" r:id="rId2"/>
    <p:sldId id="290" r:id="rId3"/>
    <p:sldId id="291" r:id="rId4"/>
    <p:sldId id="310" r:id="rId5"/>
    <p:sldId id="315" r:id="rId6"/>
    <p:sldId id="313" r:id="rId7"/>
    <p:sldId id="294" r:id="rId8"/>
    <p:sldId id="295" r:id="rId9"/>
    <p:sldId id="316" r:id="rId10"/>
    <p:sldId id="293" r:id="rId11"/>
    <p:sldId id="257" r:id="rId12"/>
    <p:sldId id="317" r:id="rId13"/>
    <p:sldId id="270" r:id="rId14"/>
    <p:sldId id="314" r:id="rId15"/>
    <p:sldId id="266" r:id="rId16"/>
    <p:sldId id="275" r:id="rId17"/>
    <p:sldId id="276" r:id="rId18"/>
    <p:sldId id="286" r:id="rId19"/>
    <p:sldId id="304" r:id="rId20"/>
    <p:sldId id="306" r:id="rId21"/>
    <p:sldId id="301" r:id="rId22"/>
    <p:sldId id="312" r:id="rId23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>
      <p:cViewPr varScale="1">
        <p:scale>
          <a:sx n="109" d="100"/>
          <a:sy n="109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08" y="-8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2" cy="497125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1"/>
            <a:ext cx="2951162" cy="497125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r">
              <a:defRPr sz="1200"/>
            </a:lvl1pPr>
          </a:lstStyle>
          <a:p>
            <a:fld id="{7F29B896-6A22-44D2-B06E-648FDDF96B10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8" tIns="45944" rIns="91888" bIns="4594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0"/>
          </a:xfrm>
          <a:prstGeom prst="rect">
            <a:avLst/>
          </a:prstGeom>
        </p:spPr>
        <p:txBody>
          <a:bodyPr vert="horz" lIns="91888" tIns="45944" rIns="91888" bIns="459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5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2" cy="497125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r">
              <a:defRPr sz="1200"/>
            </a:lvl1pPr>
          </a:lstStyle>
          <a:p>
            <a:fld id="{B79A6916-1CA0-4B49-9475-D45A7ED4E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0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6916-1CA0-4B49-9475-D45A7ED4EF5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463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A6916-1CA0-4B49-9475-D45A7ED4EF5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620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6916-1CA0-4B49-9475-D45A7ED4EF5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07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7260298-6ED0-49B3-9641-23AF1C3D7BE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7260298-6ED0-49B3-9641-23AF1C3D7BE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7260298-6ED0-49B3-9641-23AF1C3D7BE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Thursday 12th September 2024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Five Parents’ Curriculum Meeting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7190ED-CCC9-47B6-B52C-910AE4B1C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486" y="3861048"/>
            <a:ext cx="6120914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77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Homework - Maths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err="1"/>
              <a:t>Maths</a:t>
            </a:r>
            <a:r>
              <a:rPr lang="en-US" sz="2400" dirty="0"/>
              <a:t> questions progressively get harder from fluency to problem solving.</a:t>
            </a:r>
          </a:p>
          <a:p>
            <a:pPr algn="just"/>
            <a:r>
              <a:rPr lang="en-US" sz="2400" dirty="0"/>
              <a:t>Set on Friday/Reviewed on Friday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FAC67-D0E6-46FA-8012-56CD88242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532287"/>
            <a:ext cx="2586236" cy="2566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67467-BF57-4A5D-B4FC-733899C78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549621"/>
            <a:ext cx="3217738" cy="225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68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Year 5 Curriculum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112568"/>
          </a:xfrm>
        </p:spPr>
        <p:txBody>
          <a:bodyPr>
            <a:normAutofit/>
          </a:bodyPr>
          <a:lstStyle/>
          <a:p>
            <a:endParaRPr lang="en-GB" sz="2400" dirty="0"/>
          </a:p>
          <a:p>
            <a:pPr algn="just"/>
            <a:r>
              <a:rPr lang="en-GB" sz="2400" dirty="0"/>
              <a:t>The National Curriculum gives sets out the statutory requirements of the Year 4, 5 and 6 curriculum. Progress across all of Key Stage 2 is assessed in the end of Year 6 tests.</a:t>
            </a:r>
          </a:p>
          <a:p>
            <a:pPr algn="just"/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90640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Core Subjects-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Progression shown year-by-year – revisiting key areas. </a:t>
            </a:r>
          </a:p>
          <a:p>
            <a:pPr marL="0" lvl="0" indent="0">
              <a:buClrTx/>
              <a:buSzTx/>
              <a:buNone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     This term: Place Value, Number Operations, Fractions.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All pupils will participate in additional 15 minute maths fluency throughout the week.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Children will complete weekly arithmetic practise.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Pupils across all year groups will complete end of unit/termly reasoning and arithmetic papers from the White Rose scheme (providers of our maths curriculum planning).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Skills are developed, working towards mastery: fluency – reasoning – problem solving as mirrored with weekly homework.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endParaRPr lang="en-GB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endParaRPr lang="en-GB" sz="2200" dirty="0">
              <a:solidFill>
                <a:prstClr val="black"/>
              </a:solidFill>
              <a:latin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43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Year 5 Maths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18720" cy="48965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2800" u="sng" dirty="0"/>
              <a:t>Core skills:</a:t>
            </a:r>
          </a:p>
          <a:p>
            <a:pPr lvl="0"/>
            <a:r>
              <a:rPr lang="en-GB" sz="2900" dirty="0"/>
              <a:t>Count forward/ backwards in steps of power of 10 for any given number up to 1,000,000.</a:t>
            </a:r>
          </a:p>
          <a:p>
            <a:pPr lvl="0"/>
            <a:r>
              <a:rPr lang="en-GB" sz="2900" dirty="0"/>
              <a:t>Recognise/use thousandths &amp; relate then to tenths, hundredths &amp;  decimals equivalents. </a:t>
            </a:r>
          </a:p>
          <a:p>
            <a:pPr lvl="0"/>
            <a:r>
              <a:rPr lang="en-GB" sz="2900" dirty="0"/>
              <a:t>Recognise mixed numbers and improper fractions &amp; convert from one to the other. </a:t>
            </a:r>
          </a:p>
          <a:p>
            <a:pPr lvl="0"/>
            <a:r>
              <a:rPr lang="en-GB" sz="2900" dirty="0"/>
              <a:t>Read and write decimal numbers as fractions, and round decimals with 2dp to nearest whole number.</a:t>
            </a:r>
          </a:p>
          <a:p>
            <a:pPr lvl="0"/>
            <a:r>
              <a:rPr lang="en-GB" sz="2900" dirty="0"/>
              <a:t>Recognise % symbol and write percentages as a fraction and as a decimal fraction.</a:t>
            </a:r>
          </a:p>
          <a:p>
            <a:pPr lvl="0"/>
            <a:r>
              <a:rPr lang="en-GB" sz="2900" dirty="0"/>
              <a:t>Multiply and divide numbers mentally drawing on known facts up to 12 x 12. </a:t>
            </a:r>
          </a:p>
          <a:p>
            <a:pPr lvl="0"/>
            <a:r>
              <a:rPr lang="en-GB" sz="2900" dirty="0"/>
              <a:t>Read Roman numerals to 1000. </a:t>
            </a:r>
          </a:p>
          <a:p>
            <a:pPr lvl="0"/>
            <a:r>
              <a:rPr lang="en-GB" sz="2900" dirty="0"/>
              <a:t>Recognise &amp; use square and cube numbers.</a:t>
            </a:r>
          </a:p>
          <a:p>
            <a:pPr lvl="0"/>
            <a:r>
              <a:rPr lang="en-GB" sz="2900" dirty="0"/>
              <a:t>Multiply &amp; divide whole numbers and those involving decimals by 10, 100 and 1000.</a:t>
            </a:r>
          </a:p>
          <a:p>
            <a:r>
              <a:rPr lang="en-GB" sz="2900" dirty="0"/>
              <a:t>Estimate/ compare acute, obtuse and reflex angles, draw and measure them in degrees.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389982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Year 5 Maths Objectives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B7FE5A3-98CC-409E-9745-E868AE053FD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15072" y="1628800"/>
            <a:ext cx="8540319" cy="47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34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For English, we follow the CLPE (Centre for Literacy and Primary Education)</a:t>
            </a:r>
          </a:p>
          <a:p>
            <a:r>
              <a:rPr lang="en-GB" sz="2000" dirty="0"/>
              <a:t>Children will focus on creating, editing and continually reviewing and improving their writing</a:t>
            </a:r>
          </a:p>
          <a:p>
            <a:r>
              <a:rPr lang="en-GB" sz="2000" dirty="0"/>
              <a:t>Opportunities for digital publishing</a:t>
            </a:r>
          </a:p>
          <a:p>
            <a:r>
              <a:rPr lang="en-GB" sz="2000" dirty="0"/>
              <a:t>Whole class reader sets so that children can participate in whole class together. Children will revisit these at regular intervals across the week</a:t>
            </a:r>
          </a:p>
          <a:p>
            <a:r>
              <a:rPr lang="en-GB" sz="2000" dirty="0"/>
              <a:t>Guided Reading</a:t>
            </a:r>
          </a:p>
          <a:p>
            <a:r>
              <a:rPr lang="en-GB" sz="2000" dirty="0"/>
              <a:t>Handwriting weekly in class – big focus on presentation in curriculum</a:t>
            </a:r>
          </a:p>
          <a:p>
            <a:r>
              <a:rPr lang="en-GB" sz="2000" dirty="0"/>
              <a:t>Formal reading assessments in 4/5/6 – ensure accurate assessment once children have completed ‘benchmarking’ and good preparation for SATS and secondary schools.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5896" y="33265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English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4188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Objectives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863D1F-D42E-468A-BA2C-AB0EFACA7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20" y="2060848"/>
            <a:ext cx="847075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28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Punctuation and Grammar in Year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B3813-DC6E-4DDD-A1C4-1A9ED282B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93" y="1772816"/>
            <a:ext cx="734431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60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Subjects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Foundation subjects are taught in blocks</a:t>
            </a:r>
          </a:p>
          <a:p>
            <a:r>
              <a:rPr lang="en-GB" sz="2800" dirty="0"/>
              <a:t>Foundation subjects (Music/Spanish, Computing, Art and History) will be taught across Year 5 subject specialist teachers. To be reviewed half-termly</a:t>
            </a:r>
          </a:p>
          <a:p>
            <a:r>
              <a:rPr lang="en-GB" sz="2800" dirty="0"/>
              <a:t>Year 5 and 6 teachers use a carousel approach to teach science, history, geography and Spanish</a:t>
            </a:r>
          </a:p>
          <a:p>
            <a:r>
              <a:rPr lang="en-GB" sz="2800" dirty="0"/>
              <a:t>Singing practice takes place on a Friday afternoon and Mr Owen provides a music lesson for each class once a week.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803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A3F3-D705-41E2-8481-39038764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02BA3A-0DAE-4D29-8190-1E49A9B8D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57" y="1700808"/>
            <a:ext cx="7452190" cy="2259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BDA3A-0EAD-4F2D-B17C-32DABDDF2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99" y="4384112"/>
            <a:ext cx="8207896" cy="7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0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Aims of the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Introduce the staff</a:t>
            </a:r>
          </a:p>
          <a:p>
            <a:r>
              <a:rPr lang="en-GB" dirty="0"/>
              <a:t>Give you a better understanding of your child’s learning this term</a:t>
            </a:r>
          </a:p>
          <a:p>
            <a:r>
              <a:rPr lang="en-GB" dirty="0"/>
              <a:t>Share our aims</a:t>
            </a:r>
          </a:p>
          <a:p>
            <a:r>
              <a:rPr lang="en-GB" dirty="0"/>
              <a:t>Help you, parents/carers, to feel empowered to support your children</a:t>
            </a:r>
          </a:p>
          <a:p>
            <a:r>
              <a:rPr lang="en-GB" dirty="0"/>
              <a:t>Give you the opportunity to ask questions- chat function, 5 minutes at the end. </a:t>
            </a:r>
          </a:p>
        </p:txBody>
      </p:sp>
    </p:spTree>
    <p:extLst>
      <p:ext uri="{BB962C8B-B14F-4D97-AF65-F5344CB8AC3E}">
        <p14:creationId xmlns:p14="http://schemas.microsoft.com/office/powerpoint/2010/main" val="4003014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9D1C-D4D7-4F5D-B5CD-8A138A33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Relationships and Health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EAA1A4-B8C6-4CD1-BDC7-A47578D7E1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0"/>
            <a:r>
              <a:rPr lang="en-GB" sz="1100" dirty="0"/>
              <a:t>Physical changes towards adulthood (puberty) are part of God’s plan for us</a:t>
            </a:r>
          </a:p>
          <a:p>
            <a:pPr lvl="0"/>
            <a:r>
              <a:rPr lang="en-GB" sz="1100" dirty="0"/>
              <a:t>Similarities and differences between us (being self-confident)</a:t>
            </a:r>
          </a:p>
          <a:p>
            <a:pPr lvl="0"/>
            <a:r>
              <a:rPr lang="en-GB" sz="1100" dirty="0"/>
              <a:t>Girls’ bodies and boys’ bodies- learning respect for our bodies and others’. Treating them appropriately and respecting boundaries</a:t>
            </a:r>
          </a:p>
          <a:p>
            <a:pPr lvl="0"/>
            <a:r>
              <a:rPr lang="en-GB" sz="1100" dirty="0"/>
              <a:t>Making good choices that impact our health- sleep, exercise, hygiene, discipline around electronic devices etc</a:t>
            </a:r>
          </a:p>
          <a:p>
            <a:pPr lvl="0"/>
            <a:r>
              <a:rPr lang="en-GB" sz="1100" dirty="0"/>
              <a:t>Body image- learning that the images in the media do not always reflect reality and thankfulness builds resilience against feelings of inadequacy, envy and pressure from peers or the media</a:t>
            </a:r>
          </a:p>
          <a:p>
            <a:pPr lvl="0"/>
            <a:r>
              <a:rPr lang="en-GB" sz="1100" dirty="0"/>
              <a:t>Feelings; recognising that our feelings aren’t always a good guides for action and that some behaviour is wrong, unacceptable, unhealthy or risky</a:t>
            </a:r>
          </a:p>
          <a:p>
            <a:pPr lvl="0"/>
            <a:r>
              <a:rPr lang="en-GB" sz="1100" dirty="0"/>
              <a:t>Emotional changes; that hormones affect the intensity of our feelings. Openness with trusted adults can help with our well-being</a:t>
            </a:r>
          </a:p>
          <a:p>
            <a:pPr lvl="0"/>
            <a:r>
              <a:rPr lang="en-GB" sz="1100" dirty="0"/>
              <a:t>The difference between harmful and harmless videos online and the ways to deal with viewing harmful videos and images</a:t>
            </a:r>
          </a:p>
          <a:p>
            <a:pPr lvl="0"/>
            <a:r>
              <a:rPr lang="en-GB" sz="1100" dirty="0"/>
              <a:t>How a baby grows and develops in its mother’s womb</a:t>
            </a:r>
          </a:p>
          <a:p>
            <a:pPr lvl="0"/>
            <a:r>
              <a:rPr lang="en-GB" sz="1100" dirty="0"/>
              <a:t>Menstruation; the nature and role of menstruation in the fertility cycle and help with managing the onset of it</a:t>
            </a:r>
          </a:p>
          <a:p>
            <a:pPr lvl="0"/>
            <a:r>
              <a:rPr lang="en-GB" sz="1100" dirty="0"/>
              <a:t>Strategies to resist peer pressure</a:t>
            </a:r>
          </a:p>
          <a:p>
            <a:pPr lvl="0"/>
            <a:r>
              <a:rPr lang="en-GB" sz="1100" dirty="0"/>
              <a:t>Understand the meaning of consent and bodily autonomy. Scenarios in which it is right to say no</a:t>
            </a:r>
          </a:p>
          <a:p>
            <a:pPr lvl="0"/>
            <a:r>
              <a:rPr lang="en-GB" sz="1100" dirty="0"/>
              <a:t>How thoughts and feelings impact on actions and how this can affect friendships</a:t>
            </a:r>
          </a:p>
          <a:p>
            <a:pPr lvl="0"/>
            <a:r>
              <a:rPr lang="en-GB" sz="1100" dirty="0"/>
              <a:t>How to use technology safely and how to get help if you encounter inappropriate materials or messages</a:t>
            </a:r>
          </a:p>
          <a:p>
            <a:pPr lvl="0"/>
            <a:r>
              <a:rPr lang="en-GB" sz="1100" dirty="0"/>
              <a:t>Cyberbullying- what it is and how to get help if you experience it</a:t>
            </a:r>
          </a:p>
          <a:p>
            <a:pPr lvl="0"/>
            <a:r>
              <a:rPr lang="en-GB" sz="1100" dirty="0"/>
              <a:t>Types of abuse- acceptable and unacceptable forms of physical contact. Knowing who we can talk to for help</a:t>
            </a:r>
          </a:p>
          <a:p>
            <a:pPr lvl="0"/>
            <a:r>
              <a:rPr lang="en-GB" sz="1100" dirty="0"/>
              <a:t>Lifestyle impact- the effects of tobacco, alcohol and other substances. Knowing we should be careful about what we consume</a:t>
            </a:r>
          </a:p>
          <a:p>
            <a:pPr lvl="0"/>
            <a:r>
              <a:rPr lang="en-GB" sz="1100" dirty="0"/>
              <a:t>The recovery position- how we can help in treating life-threatening conditions</a:t>
            </a:r>
          </a:p>
          <a:p>
            <a:pPr lvl="0"/>
            <a:r>
              <a:rPr lang="en-GB" sz="1100" dirty="0"/>
              <a:t>Catholic social teaching- knowing how we live our lives can impact others, locally, nationally or globally </a:t>
            </a:r>
          </a:p>
          <a:p>
            <a:r>
              <a:rPr lang="en-GB" sz="1100" dirty="0"/>
              <a:t>PSHE- Economic education- that money can be borrowed but there are associated risks.</a:t>
            </a:r>
          </a:p>
        </p:txBody>
      </p:sp>
    </p:spTree>
    <p:extLst>
      <p:ext uri="{BB962C8B-B14F-4D97-AF65-F5344CB8AC3E}">
        <p14:creationId xmlns:p14="http://schemas.microsoft.com/office/powerpoint/2010/main" val="4257169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D6897-80EE-4967-B701-89A76059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Annual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E8437-8D01-4CD7-B51E-C55959CECF2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5495" y="908720"/>
            <a:ext cx="8503920" cy="457200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Christmas carol concert</a:t>
            </a:r>
          </a:p>
          <a:p>
            <a:r>
              <a:rPr lang="en-GB" dirty="0"/>
              <a:t>Year 5 assembly</a:t>
            </a:r>
          </a:p>
          <a:p>
            <a:r>
              <a:rPr lang="en-GB" dirty="0"/>
              <a:t>Easter Passion play</a:t>
            </a:r>
          </a:p>
          <a:p>
            <a:r>
              <a:rPr lang="en-GB" dirty="0"/>
              <a:t>Swimming – for two weeks (10 days) at the end of spring or beginning of summer term</a:t>
            </a:r>
          </a:p>
          <a:p>
            <a:r>
              <a:rPr lang="en-GB" dirty="0"/>
              <a:t>Trips 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42636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CB94-AE73-41A7-B829-1B68FDD92C1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Thank you for joining us this afternoon.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/>
              <a:t>We look forward to working with you!</a:t>
            </a:r>
          </a:p>
        </p:txBody>
      </p:sp>
    </p:spTree>
    <p:extLst>
      <p:ext uri="{BB962C8B-B14F-4D97-AF65-F5344CB8AC3E}">
        <p14:creationId xmlns:p14="http://schemas.microsoft.com/office/powerpoint/2010/main" val="40995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/>
              <a:t>Year 5 staff: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5L- Ms. </a:t>
            </a:r>
            <a:r>
              <a:rPr lang="en-GB">
                <a:solidFill>
                  <a:schemeClr val="tx1"/>
                </a:solidFill>
              </a:rPr>
              <a:t>Vassallo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5K – Mrs </a:t>
            </a:r>
            <a:r>
              <a:rPr lang="en-GB" dirty="0" err="1">
                <a:solidFill>
                  <a:schemeClr val="tx1"/>
                </a:solidFill>
              </a:rPr>
              <a:t>Gyles</a:t>
            </a:r>
            <a:r>
              <a:rPr lang="en-GB" dirty="0">
                <a:solidFill>
                  <a:schemeClr val="tx1"/>
                </a:solidFill>
              </a:rPr>
              <a:t> and Mr </a:t>
            </a:r>
            <a:r>
              <a:rPr lang="en-GB" dirty="0" err="1">
                <a:solidFill>
                  <a:schemeClr val="tx1"/>
                </a:solidFill>
              </a:rPr>
              <a:t>Fuiava</a:t>
            </a:r>
            <a:r>
              <a:rPr lang="en-GB" dirty="0">
                <a:solidFill>
                  <a:schemeClr val="tx1"/>
                </a:solidFill>
              </a:rPr>
              <a:t> on Fridays</a:t>
            </a:r>
          </a:p>
          <a:p>
            <a:pPr marL="0" indent="0">
              <a:buNone/>
            </a:pPr>
            <a:r>
              <a:rPr lang="en-GB" dirty="0"/>
              <a:t>Teaching Assistants –</a:t>
            </a:r>
          </a:p>
          <a:p>
            <a:pPr marL="0" indent="0">
              <a:buNone/>
            </a:pPr>
            <a:r>
              <a:rPr lang="en-GB" dirty="0"/>
              <a:t>	5L – Ms. Bowden </a:t>
            </a:r>
          </a:p>
          <a:p>
            <a:pPr marL="0" indent="0">
              <a:buNone/>
            </a:pPr>
            <a:r>
              <a:rPr lang="en-GB" dirty="0"/>
              <a:t>	5K – Ms. O’Donovan</a:t>
            </a:r>
            <a:br>
              <a:rPr lang="en-GB" dirty="0"/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6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A83AB-6192-4BA2-BFEB-ED2F4968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Daily Routines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BF660-5E3F-4610-8AB5-4ED21635316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Soft start from 8:15 am (it really helps to be as close to this time as possible)</a:t>
            </a:r>
          </a:p>
          <a:p>
            <a:r>
              <a:rPr lang="en-GB" dirty="0"/>
              <a:t>School day begins at 8:30 am</a:t>
            </a:r>
          </a:p>
          <a:p>
            <a:r>
              <a:rPr lang="en-GB" dirty="0"/>
              <a:t>Pupils completing varied tasks related to maths and English </a:t>
            </a:r>
          </a:p>
          <a:p>
            <a:r>
              <a:rPr lang="en-GB" dirty="0"/>
              <a:t>Independence across their school life. </a:t>
            </a:r>
          </a:p>
          <a:p>
            <a:r>
              <a:rPr lang="en-GB" dirty="0"/>
              <a:t>Emphasis on personal organisation:</a:t>
            </a:r>
          </a:p>
          <a:p>
            <a:pPr>
              <a:buFontTx/>
              <a:buChar char="-"/>
            </a:pPr>
            <a:r>
              <a:rPr lang="en-GB" dirty="0"/>
              <a:t>Changing free choice and Oxford level reading books independently</a:t>
            </a:r>
          </a:p>
          <a:p>
            <a:pPr>
              <a:buFontTx/>
              <a:buChar char="-"/>
            </a:pPr>
            <a:r>
              <a:rPr lang="en-GB" dirty="0"/>
              <a:t>Belongings: all to be labelled</a:t>
            </a:r>
          </a:p>
          <a:p>
            <a:pPr>
              <a:buFontTx/>
              <a:buChar char="-"/>
            </a:pPr>
            <a:r>
              <a:rPr lang="en-GB" dirty="0"/>
              <a:t>Personal responsibility for reading record and homework book.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6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28334-0B72-4FB7-ACB1-420CA7C5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Behaviour Expectations – Restorative Justice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A16549-3BD9-4296-B6CB-B0A7E5EAA3C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87241" y="1475320"/>
            <a:ext cx="7163421" cy="810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DF3EBE-D185-4124-9FCA-41F389815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20" y="2564133"/>
            <a:ext cx="2570311" cy="17297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865AA8-59BD-4A0E-B90B-8C099C82B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2564133"/>
            <a:ext cx="2586058" cy="1729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1D9482-27B8-46B4-9782-001846DD5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56" y="4635142"/>
            <a:ext cx="2570311" cy="1469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948F1-76FD-4A8A-A14F-4DB7E0FDB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064" y="4577699"/>
            <a:ext cx="2570310" cy="165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28334-0B72-4FB7-ACB1-420CA7C5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Behaviour Expectations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9F979-D868-48A3-8DCC-4393F9EA60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Year 5, we begin preparing students for secondary school by expecting them to show: independence, </a:t>
            </a:r>
            <a:r>
              <a:rPr lang="en-US" sz="2000" dirty="0" err="1"/>
              <a:t>organisation</a:t>
            </a:r>
            <a:r>
              <a:rPr lang="en-US" sz="2000" dirty="0"/>
              <a:t>, time management, strong work ethic, respectful of themselves and others.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In year five: </a:t>
            </a:r>
          </a:p>
          <a:p>
            <a:pPr>
              <a:buFontTx/>
              <a:buChar char="-"/>
            </a:pPr>
            <a:r>
              <a:rPr lang="en-GB" sz="2000" dirty="0"/>
              <a:t>House points </a:t>
            </a:r>
          </a:p>
          <a:p>
            <a:pPr>
              <a:buFontTx/>
              <a:buChar char="-"/>
            </a:pPr>
            <a:r>
              <a:rPr lang="en-GB" sz="2000" dirty="0"/>
              <a:t>Arc Awards </a:t>
            </a:r>
          </a:p>
          <a:p>
            <a:pPr>
              <a:buFontTx/>
              <a:buChar char="-"/>
            </a:pPr>
            <a:r>
              <a:rPr lang="en-GB" sz="2000" dirty="0"/>
              <a:t>Weekly certificates (Linked to LSRC) at phase assembly each Thursday</a:t>
            </a:r>
          </a:p>
          <a:p>
            <a:pPr>
              <a:buFontTx/>
              <a:buChar char="-"/>
            </a:pPr>
            <a:r>
              <a:rPr lang="en-GB" sz="2000" dirty="0"/>
              <a:t>They now have a </a:t>
            </a:r>
            <a:r>
              <a:rPr lang="en-GB" sz="2000" b="1" dirty="0"/>
              <a:t>LSRC</a:t>
            </a:r>
            <a:r>
              <a:rPr lang="en-GB" sz="2000" dirty="0"/>
              <a:t> chart for which they can earn a half termly reward. </a:t>
            </a:r>
          </a:p>
        </p:txBody>
      </p:sp>
    </p:spTree>
    <p:extLst>
      <p:ext uri="{BB962C8B-B14F-4D97-AF65-F5344CB8AC3E}">
        <p14:creationId xmlns:p14="http://schemas.microsoft.com/office/powerpoint/2010/main" val="296461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Homework -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At least 20 minutes daily, aloud</a:t>
            </a:r>
          </a:p>
          <a:p>
            <a:r>
              <a:rPr lang="en-GB" dirty="0"/>
              <a:t>Signed reading record </a:t>
            </a:r>
          </a:p>
          <a:p>
            <a:r>
              <a:rPr lang="en-GB" dirty="0"/>
              <a:t>Discussion about the text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Sounding out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Reading around the word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Checking for understanding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Predicting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Inference and deduction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Intonation and expression</a:t>
            </a:r>
          </a:p>
          <a:p>
            <a:pPr lvl="0">
              <a:buClr>
                <a:srgbClr val="D16349"/>
              </a:buClr>
            </a:pPr>
            <a:r>
              <a:rPr lang="en-GB" dirty="0">
                <a:solidFill>
                  <a:prstClr val="black"/>
                </a:solidFill>
              </a:rPr>
              <a:t>They are asked to take 2 books home</a:t>
            </a:r>
          </a:p>
          <a:p>
            <a:pPr lvl="0">
              <a:buClr>
                <a:srgbClr val="D16349"/>
              </a:buClr>
            </a:pPr>
            <a:r>
              <a:rPr lang="en-GB" dirty="0">
                <a:solidFill>
                  <a:prstClr val="black"/>
                </a:solidFill>
              </a:rPr>
              <a:t>Oxford Reading Buddy (computer access)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0FFB5-21FB-43DE-AC0A-46E1452E9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281002"/>
            <a:ext cx="3654970" cy="229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4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Reading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National Curriculum Statements at front</a:t>
            </a:r>
          </a:p>
          <a:p>
            <a:r>
              <a:rPr lang="en-US" dirty="0"/>
              <a:t>Year 5/6 spelling list words in the middle</a:t>
            </a:r>
            <a:endParaRPr lang="en-GB" dirty="0"/>
          </a:p>
          <a:p>
            <a:r>
              <a:rPr lang="en-GB" dirty="0"/>
              <a:t>Ideas for home reading and spelling in the middle</a:t>
            </a:r>
          </a:p>
          <a:p>
            <a:r>
              <a:rPr lang="en-GB" dirty="0"/>
              <a:t>Any non urgent contact.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87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 - spellings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5 words from the Year 5/6 spelling list</a:t>
            </a:r>
          </a:p>
          <a:p>
            <a:r>
              <a:rPr lang="en-GB"/>
              <a:t>5 </a:t>
            </a:r>
            <a:r>
              <a:rPr lang="en-GB" dirty="0"/>
              <a:t>words from their current spelling sound</a:t>
            </a:r>
          </a:p>
          <a:p>
            <a:r>
              <a:rPr lang="en-GB" dirty="0"/>
              <a:t>Spelling rules</a:t>
            </a:r>
          </a:p>
          <a:p>
            <a:r>
              <a:rPr lang="en-GB" dirty="0"/>
              <a:t>Test on Friday</a:t>
            </a:r>
          </a:p>
          <a:p>
            <a:r>
              <a:rPr lang="en-GB" dirty="0"/>
              <a:t>Now set on Friday</a:t>
            </a:r>
          </a:p>
          <a:p>
            <a:endParaRPr lang="en-GB" dirty="0"/>
          </a:p>
          <a:p>
            <a:pPr marL="27432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035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11929</TotalTime>
  <Words>1224</Words>
  <Application>Microsoft Office PowerPoint</Application>
  <PresentationFormat>On-screen Show (4:3)</PresentationFormat>
  <Paragraphs>137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Georgia</vt:lpstr>
      <vt:lpstr>Wingdings</vt:lpstr>
      <vt:lpstr>Wingdings 2</vt:lpstr>
      <vt:lpstr>Civic</vt:lpstr>
      <vt:lpstr>Year Five Parents’ Curriculum Meeting</vt:lpstr>
      <vt:lpstr>Aims of the meeting</vt:lpstr>
      <vt:lpstr>Introductions</vt:lpstr>
      <vt:lpstr>Daily Routines</vt:lpstr>
      <vt:lpstr>Behaviour Expectations – Restorative Justice</vt:lpstr>
      <vt:lpstr>Behaviour Expectations </vt:lpstr>
      <vt:lpstr>Homework - Reading</vt:lpstr>
      <vt:lpstr>Reading Records</vt:lpstr>
      <vt:lpstr>Homework - spellings </vt:lpstr>
      <vt:lpstr>Homework - Maths</vt:lpstr>
      <vt:lpstr>Year 5 Curriculum </vt:lpstr>
      <vt:lpstr>The Core Subjects- Mathematics</vt:lpstr>
      <vt:lpstr>Year 5 Maths Objectives</vt:lpstr>
      <vt:lpstr>Year 5 Maths Objectives</vt:lpstr>
      <vt:lpstr>PowerPoint Presentation</vt:lpstr>
      <vt:lpstr>Core Objectives </vt:lpstr>
      <vt:lpstr>Punctuation and Grammar in Year 5</vt:lpstr>
      <vt:lpstr>Other Subjects </vt:lpstr>
      <vt:lpstr>Humanities</vt:lpstr>
      <vt:lpstr>Relationships and Health</vt:lpstr>
      <vt:lpstr>Annual events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Five and Six Parents’ Curriculum Meeting</dc:title>
  <dc:creator>Hugh Heneghan</dc:creator>
  <cp:lastModifiedBy>Gail Gyles</cp:lastModifiedBy>
  <cp:revision>137</cp:revision>
  <cp:lastPrinted>2023-09-12T14:32:44Z</cp:lastPrinted>
  <dcterms:created xsi:type="dcterms:W3CDTF">2015-09-07T13:19:54Z</dcterms:created>
  <dcterms:modified xsi:type="dcterms:W3CDTF">2024-09-12T14:26:40Z</dcterms:modified>
</cp:coreProperties>
</file>